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24"/>
  </p:notesMasterIdLst>
  <p:handoutMasterIdLst>
    <p:handoutMasterId r:id="rId25"/>
  </p:handoutMasterIdLst>
  <p:sldIdLst>
    <p:sldId id="256" r:id="rId7"/>
    <p:sldId id="260" r:id="rId8"/>
    <p:sldId id="275" r:id="rId9"/>
    <p:sldId id="272" r:id="rId10"/>
    <p:sldId id="276" r:id="rId11"/>
    <p:sldId id="263" r:id="rId12"/>
    <p:sldId id="278" r:id="rId13"/>
    <p:sldId id="277" r:id="rId14"/>
    <p:sldId id="279" r:id="rId15"/>
    <p:sldId id="283" r:id="rId16"/>
    <p:sldId id="284" r:id="rId17"/>
    <p:sldId id="285" r:id="rId18"/>
    <p:sldId id="286" r:id="rId19"/>
    <p:sldId id="264" r:id="rId20"/>
    <p:sldId id="282" r:id="rId21"/>
    <p:sldId id="281" r:id="rId22"/>
    <p:sldId id="267" r:id="rId2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125"/>
    <a:srgbClr val="67217A"/>
    <a:srgbClr val="0A79D2"/>
    <a:srgbClr val="404040"/>
    <a:srgbClr val="EAEAEA"/>
    <a:srgbClr val="00188F"/>
    <a:srgbClr val="00176B"/>
    <a:srgbClr val="E3008C"/>
    <a:srgbClr val="FFB900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68" autoAdjust="0"/>
    <p:restoredTop sz="95455" autoAdjust="0"/>
  </p:normalViewPr>
  <p:slideViewPr>
    <p:cSldViewPr>
      <p:cViewPr varScale="1">
        <p:scale>
          <a:sx n="85" d="100"/>
          <a:sy n="85" d="100"/>
        </p:scale>
        <p:origin x="82" y="58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2/7/2016 4:42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2/7/2016 4:42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" y="2842980"/>
            <a:ext cx="1243647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kumimoji="0" lang="es-ES" altLang="es-ES" sz="660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Spain Conference 2016</a:t>
            </a:r>
            <a:endParaRPr kumimoji="0" lang="es-ES" altLang="es-ES" sz="3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34" indent="0">
              <a:buNone/>
              <a:defRPr>
                <a:solidFill>
                  <a:schemeClr val="bg1"/>
                </a:solidFill>
              </a:defRPr>
            </a:lvl2pPr>
            <a:lvl3pPr marL="571390" indent="0">
              <a:buNone/>
              <a:defRPr>
                <a:solidFill>
                  <a:schemeClr val="bg1"/>
                </a:solidFill>
              </a:defRPr>
            </a:lvl3pPr>
            <a:lvl4pPr marL="799946" indent="0">
              <a:buNone/>
              <a:defRPr>
                <a:solidFill>
                  <a:schemeClr val="bg1"/>
                </a:solidFill>
              </a:defRPr>
            </a:lvl4pPr>
            <a:lvl5pPr marL="102850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16059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005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7804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First level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Code section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701" y="2998429"/>
            <a:ext cx="7010335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 smtClean="0"/>
              <a:t>No olvides realizar la encuesta</a:t>
            </a:r>
            <a:endParaRPr lang="es-ES" sz="280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70103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837" y="677862"/>
            <a:ext cx="4650719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53" y="409845"/>
            <a:ext cx="4164509" cy="153188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Section1</a:t>
            </a:r>
          </a:p>
          <a:p>
            <a:pPr lvl="1"/>
            <a:r>
              <a:rPr lang="en-US" dirty="0" smtClean="0"/>
              <a:t>Subsection1</a:t>
            </a:r>
          </a:p>
          <a:p>
            <a:pPr lvl="1"/>
            <a:r>
              <a:rPr lang="en-US" dirty="0" smtClean="0"/>
              <a:t>Subsection2</a:t>
            </a:r>
          </a:p>
          <a:p>
            <a:pPr lvl="0"/>
            <a:r>
              <a:rPr lang="en-US" dirty="0" smtClean="0"/>
              <a:t>Section2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7037" y="1212850"/>
            <a:ext cx="7924802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39" y="1585051"/>
            <a:ext cx="3657600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2201" y="1222349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637" y="367267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637" y="3230912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2201" y="4130622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9295" y="3230912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2201" y="367267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pMP0QBgZHd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steam" TargetMode="Externa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appstudio.windows.com/" TargetMode="External"/><Relationship Id="rId2" Type="http://schemas.openxmlformats.org/officeDocument/2006/relationships/hyperlink" Target="https://github.com/mvegaca/EventsCod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wasteam/Hel10WorldApp/" TargetMode="External"/><Relationship Id="rId5" Type="http://schemas.openxmlformats.org/officeDocument/2006/relationships/hyperlink" Target="https://github.com/wasteam/" TargetMode="External"/><Relationship Id="rId4" Type="http://schemas.openxmlformats.org/officeDocument/2006/relationships/hyperlink" Target="http://www.nuget.org/profiles/wastea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es.linkedin.com/company/pasiona?trk=ppro_cprof" TargetMode="External"/><Relationship Id="rId13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17" Type="http://schemas.openxmlformats.org/officeDocument/2006/relationships/hyperlink" Target="http://goo.gl/maps/PyaI" TargetMode="External"/><Relationship Id="rId2" Type="http://schemas.openxmlformats.org/officeDocument/2006/relationships/hyperlink" Target="http://www.pasiona.com/" TargetMode="External"/><Relationship Id="rId16" Type="http://schemas.openxmlformats.org/officeDocument/2006/relationships/hyperlink" Target="http://goo.gl/maps/IBnP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facebook.com/pasionaconsulting" TargetMode="External"/><Relationship Id="rId11" Type="http://schemas.openxmlformats.org/officeDocument/2006/relationships/hyperlink" Target="https://twitter.com/pasiona" TargetMode="External"/><Relationship Id="rId5" Type="http://schemas.openxmlformats.org/officeDocument/2006/relationships/image" Target="../media/image8.png"/><Relationship Id="rId15" Type="http://schemas.openxmlformats.org/officeDocument/2006/relationships/hyperlink" Target="http://goo.gl/eKMe8" TargetMode="External"/><Relationship Id="rId10" Type="http://schemas.openxmlformats.org/officeDocument/2006/relationships/hyperlink" Target="mailto:info@pasiona.com" TargetMode="External"/><Relationship Id="rId4" Type="http://schemas.openxmlformats.org/officeDocument/2006/relationships/hyperlink" Target="http://www.youtube.com/user/pasionaconsulting" TargetMode="External"/><Relationship Id="rId9" Type="http://schemas.openxmlformats.org/officeDocument/2006/relationships/image" Target="../media/image10.png"/><Relationship Id="rId14" Type="http://schemas.openxmlformats.org/officeDocument/2006/relationships/hyperlink" Target="http://goo.gl/1GVg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75437" y="830262"/>
            <a:ext cx="4724400" cy="2971800"/>
          </a:xfrm>
        </p:spPr>
        <p:txBody>
          <a:bodyPr/>
          <a:lstStyle/>
          <a:p>
            <a:r>
              <a:rPr lang="es-ES" sz="6000" dirty="0" smtClean="0">
                <a:latin typeface="+mn-lt"/>
              </a:rPr>
              <a:t>DotNet Spain</a:t>
            </a:r>
            <a:br>
              <a:rPr lang="es-ES" sz="6000" dirty="0" smtClean="0">
                <a:latin typeface="+mn-lt"/>
              </a:rPr>
            </a:br>
            <a:r>
              <a:rPr lang="es-ES" sz="6000" dirty="0" err="1" smtClean="0">
                <a:latin typeface="+mn-lt"/>
              </a:rPr>
              <a:t>Conference</a:t>
            </a: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App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37" y="1081508"/>
            <a:ext cx="4132301" cy="273951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118533" y="5173662"/>
            <a:ext cx="5960286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4000" dirty="0" smtClean="0">
                <a:hlinkClick r:id="rId3" tooltip="http://aka.ms/dotnetspainapp"/>
              </a:rPr>
              <a:t>aka.ms/</a:t>
            </a:r>
            <a:r>
              <a:rPr lang="es-ES" sz="4000" dirty="0" err="1" smtClean="0">
                <a:hlinkClick r:id="rId3" tooltip="http://aka.ms/dotnetspainapp"/>
              </a:rPr>
              <a:t>dotnetspainapp</a:t>
            </a:r>
            <a:r>
              <a:rPr lang="es-ES" sz="4000" dirty="0">
                <a:hlinkClick r:id="rId3" tooltip="http://aka.ms/dotnetspainapp"/>
              </a:rPr>
              <a:t> </a:t>
            </a:r>
            <a:r>
              <a:rPr lang="es-ES" sz="4000" dirty="0"/>
              <a:t> </a:t>
            </a:r>
            <a:endParaRPr lang="es-ES" sz="4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37" y="4106862"/>
            <a:ext cx="2298076" cy="229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21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1897062"/>
            <a:ext cx="4724400" cy="2971800"/>
          </a:xfrm>
        </p:spPr>
        <p:txBody>
          <a:bodyPr/>
          <a:lstStyle/>
          <a:p>
            <a:pPr algn="ctr"/>
            <a:r>
              <a:rPr lang="es-ES" sz="6000" dirty="0" smtClean="0">
                <a:latin typeface="+mn-lt"/>
              </a:rPr>
              <a:t>DEMO</a:t>
            </a:r>
            <a:br>
              <a:rPr lang="es-ES" sz="6000" dirty="0" smtClean="0">
                <a:latin typeface="+mn-lt"/>
              </a:rPr>
            </a:br>
            <a:r>
              <a:rPr lang="es-ES" sz="6000" dirty="0" smtClean="0">
                <a:latin typeface="+mn-lt"/>
              </a:rPr>
              <a:t>Parte 1</a:t>
            </a:r>
            <a:br>
              <a:rPr lang="es-ES" sz="6000" dirty="0" smtClean="0">
                <a:latin typeface="+mn-lt"/>
              </a:rPr>
            </a:b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Web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14" r="28604" b="-114"/>
          <a:stretch/>
        </p:blipFill>
        <p:spPr>
          <a:xfrm>
            <a:off x="6219825" y="1"/>
            <a:ext cx="6216650" cy="6992587"/>
          </a:xfrm>
        </p:spPr>
      </p:pic>
    </p:spTree>
    <p:extLst>
      <p:ext uri="{BB962C8B-B14F-4D97-AF65-F5344CB8AC3E}">
        <p14:creationId xmlns:p14="http://schemas.microsoft.com/office/powerpoint/2010/main" val="2089408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1897062"/>
            <a:ext cx="4724400" cy="2971800"/>
          </a:xfrm>
        </p:spPr>
        <p:txBody>
          <a:bodyPr/>
          <a:lstStyle/>
          <a:p>
            <a:pPr algn="ctr"/>
            <a:r>
              <a:rPr lang="es-ES" sz="6000" dirty="0" smtClean="0">
                <a:latin typeface="+mn-lt"/>
              </a:rPr>
              <a:t>DEMO</a:t>
            </a:r>
            <a:br>
              <a:rPr lang="es-ES" sz="6000" dirty="0" smtClean="0">
                <a:latin typeface="+mn-lt"/>
              </a:rPr>
            </a:br>
            <a:r>
              <a:rPr lang="es-ES" sz="6000" dirty="0" smtClean="0">
                <a:latin typeface="+mn-lt"/>
              </a:rPr>
              <a:t>Parte 2</a:t>
            </a:r>
            <a:br>
              <a:rPr lang="es-ES" sz="6000" dirty="0" smtClean="0">
                <a:latin typeface="+mn-lt"/>
              </a:rPr>
            </a:b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Visual Studio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0" r="10720"/>
          <a:stretch>
            <a:fillRect/>
          </a:stretch>
        </p:blipFill>
        <p:spPr>
          <a:xfrm>
            <a:off x="6219825" y="1"/>
            <a:ext cx="6216650" cy="6992587"/>
          </a:xfrm>
        </p:spPr>
      </p:pic>
    </p:spTree>
    <p:extLst>
      <p:ext uri="{BB962C8B-B14F-4D97-AF65-F5344CB8AC3E}">
        <p14:creationId xmlns:p14="http://schemas.microsoft.com/office/powerpoint/2010/main" val="3870977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4869025"/>
          </a:xfrm>
        </p:spPr>
        <p:txBody>
          <a:bodyPr/>
          <a:lstStyle/>
          <a:p>
            <a:r>
              <a:rPr lang="es-ES" dirty="0"/>
              <a:t>Modifica tus Apps con Visual Studio</a:t>
            </a:r>
          </a:p>
          <a:p>
            <a:pPr lvl="1"/>
            <a:r>
              <a:rPr lang="es-ES" dirty="0" smtClean="0"/>
              <a:t>Descarga </a:t>
            </a:r>
            <a:r>
              <a:rPr lang="es-ES" dirty="0"/>
              <a:t>el código fuente y extiende directamente tu </a:t>
            </a:r>
            <a:r>
              <a:rPr lang="es-ES" dirty="0" smtClean="0"/>
              <a:t>App</a:t>
            </a:r>
            <a:endParaRPr lang="es-ES" dirty="0"/>
          </a:p>
          <a:p>
            <a:r>
              <a:rPr lang="es-ES" dirty="0"/>
              <a:t>Paquetes </a:t>
            </a:r>
            <a:r>
              <a:rPr lang="es-ES" dirty="0" err="1"/>
              <a:t>NuGet</a:t>
            </a:r>
            <a:r>
              <a:rPr lang="es-ES" dirty="0"/>
              <a:t> Windows App Studio</a:t>
            </a:r>
          </a:p>
          <a:p>
            <a:pPr lvl="1"/>
            <a:r>
              <a:rPr lang="es-ES" b="1" dirty="0"/>
              <a:t>Data </a:t>
            </a:r>
            <a:r>
              <a:rPr lang="es-ES" b="1" dirty="0" err="1"/>
              <a:t>Providers</a:t>
            </a:r>
            <a:r>
              <a:rPr lang="es-ES" dirty="0"/>
              <a:t>: </a:t>
            </a:r>
            <a:r>
              <a:rPr lang="es-ES" dirty="0" err="1"/>
              <a:t>Rss</a:t>
            </a:r>
            <a:r>
              <a:rPr lang="es-ES" dirty="0"/>
              <a:t>, Twitter, YouTube, </a:t>
            </a:r>
            <a:r>
              <a:rPr lang="es-ES" dirty="0" err="1"/>
              <a:t>Flicker</a:t>
            </a:r>
            <a:r>
              <a:rPr lang="es-ES" dirty="0"/>
              <a:t>, Bing, Facebook, Instagram</a:t>
            </a:r>
          </a:p>
          <a:p>
            <a:pPr lvl="1"/>
            <a:r>
              <a:rPr lang="es-ES" b="1" dirty="0"/>
              <a:t>Universal </a:t>
            </a:r>
            <a:r>
              <a:rPr lang="es-ES" b="1" dirty="0" err="1"/>
              <a:t>Controls</a:t>
            </a:r>
            <a:r>
              <a:rPr lang="es-ES" dirty="0"/>
              <a:t>: </a:t>
            </a:r>
            <a:r>
              <a:rPr lang="es-ES" dirty="0" err="1"/>
              <a:t>Navigation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, Visual Break </a:t>
            </a:r>
            <a:r>
              <a:rPr lang="es-ES" dirty="0" err="1"/>
              <a:t>Points</a:t>
            </a:r>
            <a:r>
              <a:rPr lang="es-ES" dirty="0"/>
              <a:t>, </a:t>
            </a:r>
            <a:r>
              <a:rPr lang="es-ES" dirty="0" err="1"/>
              <a:t>Responsive</a:t>
            </a:r>
            <a:r>
              <a:rPr lang="es-ES" dirty="0"/>
              <a:t> </a:t>
            </a:r>
            <a:r>
              <a:rPr lang="es-ES" dirty="0" err="1"/>
              <a:t>Grid</a:t>
            </a:r>
            <a:r>
              <a:rPr lang="es-ES" dirty="0"/>
              <a:t> View</a:t>
            </a:r>
            <a:r>
              <a:rPr lang="es-ES" dirty="0" smtClean="0"/>
              <a:t>…</a:t>
            </a:r>
            <a:endParaRPr lang="es-ES" dirty="0"/>
          </a:p>
          <a:p>
            <a:r>
              <a:rPr lang="es-ES" dirty="0"/>
              <a:t>Open </a:t>
            </a:r>
            <a:r>
              <a:rPr lang="es-ES" dirty="0" err="1"/>
              <a:t>Source</a:t>
            </a:r>
            <a:endParaRPr lang="es-ES" dirty="0"/>
          </a:p>
          <a:p>
            <a:pPr lvl="1"/>
            <a:r>
              <a:rPr lang="es-ES" dirty="0"/>
              <a:t>Código Fuente de Paquetes </a:t>
            </a:r>
            <a:r>
              <a:rPr lang="es-ES" dirty="0" err="1"/>
              <a:t>NuGet</a:t>
            </a:r>
            <a:r>
              <a:rPr lang="es-ES" dirty="0"/>
              <a:t>, Ejemplos y </a:t>
            </a:r>
            <a:r>
              <a:rPr lang="es-ES" dirty="0" err="1"/>
              <a:t>Sample</a:t>
            </a:r>
            <a:r>
              <a:rPr lang="es-ES" dirty="0"/>
              <a:t> Apps</a:t>
            </a:r>
          </a:p>
          <a:p>
            <a:pPr lvl="1"/>
            <a:r>
              <a:rPr lang="es-ES" dirty="0" err="1"/>
              <a:t>Pull</a:t>
            </a:r>
            <a:r>
              <a:rPr lang="es-ES" dirty="0"/>
              <a:t> </a:t>
            </a:r>
            <a:r>
              <a:rPr lang="es-ES" dirty="0" err="1"/>
              <a:t>Request</a:t>
            </a:r>
            <a:r>
              <a:rPr lang="es-ES" dirty="0"/>
              <a:t> son bienvenidos! @</a:t>
            </a:r>
            <a:r>
              <a:rPr lang="es-ES" dirty="0">
                <a:hlinkClick r:id="rId2"/>
              </a:rPr>
              <a:t> https://github.com/wasteam</a:t>
            </a:r>
            <a:r>
              <a:rPr lang="es-ES" dirty="0"/>
              <a:t> </a:t>
            </a:r>
          </a:p>
          <a:p>
            <a:pPr lvl="1"/>
            <a:endParaRPr lang="es-ES" dirty="0"/>
          </a:p>
          <a:p>
            <a:endParaRPr lang="es-E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Extender y Reutilizar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9116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Section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3021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8037" y="754062"/>
            <a:ext cx="10744200" cy="6172200"/>
          </a:xfrm>
        </p:spPr>
        <p:txBody>
          <a:bodyPr/>
          <a:lstStyle/>
          <a:p>
            <a:pPr lvl="0"/>
            <a:r>
              <a:rPr lang="es-ES" sz="4400" dirty="0" smtClean="0">
                <a:latin typeface="+mn-lt"/>
              </a:rPr>
              <a:t>Recursos</a:t>
            </a:r>
            <a:r>
              <a:rPr lang="es-ES" sz="4400" dirty="0">
                <a:latin typeface="+mn-lt"/>
              </a:rPr>
              <a:t/>
            </a:r>
            <a:br>
              <a:rPr lang="es-ES" sz="4400" dirty="0">
                <a:latin typeface="+mn-lt"/>
              </a:rPr>
            </a:br>
            <a:r>
              <a:rPr lang="es-ES" sz="4400" dirty="0" smtClean="0">
                <a:latin typeface="+mn-lt"/>
              </a:rPr>
              <a:t/>
            </a:r>
            <a:br>
              <a:rPr lang="es-ES" sz="4400" dirty="0" smtClean="0">
                <a:latin typeface="+mn-lt"/>
              </a:rPr>
            </a:br>
            <a:r>
              <a:rPr lang="es-ES" sz="3200" b="1" dirty="0" smtClean="0"/>
              <a:t>Código y presentación</a:t>
            </a:r>
            <a:r>
              <a:rPr lang="es-ES" sz="2800" dirty="0" smtClean="0">
                <a:latin typeface="+mn-lt"/>
              </a:rPr>
              <a:t/>
            </a:r>
            <a:br>
              <a:rPr lang="es-ES" sz="2800" dirty="0" smtClean="0">
                <a:latin typeface="+mn-lt"/>
              </a:rPr>
            </a:br>
            <a:r>
              <a:rPr lang="es-ES" sz="2800" u="sng" dirty="0">
                <a:hlinkClick r:id="rId2"/>
              </a:rPr>
              <a:t>https://</a:t>
            </a:r>
            <a:r>
              <a:rPr lang="es-ES" sz="2800" u="sng" dirty="0" smtClean="0">
                <a:hlinkClick r:id="rId2"/>
              </a:rPr>
              <a:t>github.com/mvegaca/EventsCode</a:t>
            </a:r>
            <a:r>
              <a:rPr lang="es-ES" sz="2800" u="sng" dirty="0" smtClean="0"/>
              <a:t/>
            </a:r>
            <a:br>
              <a:rPr lang="es-ES" sz="2800" u="sng" dirty="0" smtClean="0"/>
            </a:br>
            <a:r>
              <a:rPr lang="es-ES" sz="3200" b="1" dirty="0" smtClean="0"/>
              <a:t>Windows </a:t>
            </a:r>
            <a:r>
              <a:rPr lang="es-ES" sz="3200" b="1" dirty="0"/>
              <a:t>App Studio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u="sng" dirty="0">
                <a:hlinkClick r:id="rId3"/>
              </a:rPr>
              <a:t>http://appstudio.windows.com</a:t>
            </a:r>
            <a:r>
              <a:rPr lang="es-ES" sz="2800" u="sng" dirty="0" smtClean="0"/>
              <a:t/>
            </a:r>
            <a:br>
              <a:rPr lang="es-ES" sz="2800" u="sng" dirty="0" smtClean="0"/>
            </a:br>
            <a:r>
              <a:rPr lang="es-ES" sz="3200" b="1" dirty="0" smtClean="0"/>
              <a:t>Librerías </a:t>
            </a:r>
            <a:r>
              <a:rPr lang="es-ES" sz="3200" b="1" dirty="0" err="1"/>
              <a:t>NuGet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>
                <a:hlinkClick r:id="rId4"/>
              </a:rPr>
              <a:t>http://www.nuget.org/profiles/wasteam/</a:t>
            </a:r>
            <a:r>
              <a:rPr lang="es-ES" sz="2800" dirty="0"/>
              <a:t>  </a:t>
            </a:r>
            <a:br>
              <a:rPr lang="es-ES" sz="2800" dirty="0"/>
            </a:br>
            <a:r>
              <a:rPr lang="es-ES" sz="3200" b="1" dirty="0" err="1" smtClean="0"/>
              <a:t>GitHub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>
                <a:hlinkClick r:id="rId5"/>
              </a:rPr>
              <a:t>https://github.com/wasteam/</a:t>
            </a:r>
            <a:r>
              <a:rPr lang="es-ES" sz="2800" dirty="0"/>
              <a:t>  </a:t>
            </a:r>
            <a:br>
              <a:rPr lang="es-ES" sz="2800" dirty="0"/>
            </a:br>
            <a:r>
              <a:rPr lang="es-ES" sz="2800" dirty="0">
                <a:hlinkClick r:id="rId6"/>
              </a:rPr>
              <a:t>https://github.com/wasteam/Hel10WorldApp/</a:t>
            </a:r>
            <a:r>
              <a:rPr lang="es-ES" sz="2800" dirty="0"/>
              <a:t> </a:t>
            </a:r>
            <a:r>
              <a:rPr lang="es-ES" sz="3600" dirty="0"/>
              <a:t/>
            </a:r>
            <a:br>
              <a:rPr lang="es-ES" sz="3600" dirty="0"/>
            </a:br>
            <a:r>
              <a:rPr lang="es-ES" sz="3600" u="sng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s-ES" sz="3600" u="sng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dirty="0" smtClean="0">
                <a:latin typeface="+mn-lt"/>
              </a:rPr>
              <a:t/>
            </a:r>
            <a:br>
              <a:rPr lang="es-ES" dirty="0" smtClean="0">
                <a:latin typeface="+mn-lt"/>
              </a:rPr>
            </a:br>
            <a:endParaRPr lang="es-E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654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7312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smtClean="0"/>
              <a:t>Martín Vega</a:t>
            </a:r>
            <a:endParaRPr lang="en-US" dirty="0"/>
          </a:p>
          <a:p>
            <a:pPr lvl="0"/>
            <a:r>
              <a:rPr lang="en-US" dirty="0" smtClean="0"/>
              <a:t>Windows Developer</a:t>
            </a:r>
            <a:endParaRPr lang="en-US" dirty="0"/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mvegaca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702" y="4259262"/>
            <a:ext cx="7010335" cy="1191844"/>
          </a:xfrm>
        </p:spPr>
        <p:txBody>
          <a:bodyPr/>
          <a:lstStyle/>
          <a:p>
            <a:pPr lvl="0"/>
            <a:r>
              <a:rPr lang="en-US" dirty="0" smtClean="0"/>
              <a:t>Martin Vega</a:t>
            </a:r>
            <a:endParaRPr lang="en-US" dirty="0"/>
          </a:p>
          <a:p>
            <a:pPr lvl="0"/>
            <a:r>
              <a:rPr lang="en-US" dirty="0" smtClean="0"/>
              <a:t>Senior Consultant</a:t>
            </a:r>
          </a:p>
          <a:p>
            <a:pPr lvl="0"/>
            <a:r>
              <a:rPr lang="en-US" dirty="0" smtClean="0"/>
              <a:t>mvega@pasiona.com</a:t>
            </a:r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mvegaca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702" y="1363662"/>
            <a:ext cx="7010335" cy="2286000"/>
          </a:xfrm>
        </p:spPr>
        <p:txBody>
          <a:bodyPr/>
          <a:lstStyle/>
          <a:p>
            <a:r>
              <a:rPr lang="es-ES_tradnl" dirty="0"/>
              <a:t>Microsoft Windows App Studio: Apps para Windows 10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4 Rectángulo">
            <a:hlinkClick r:id="rId2"/>
          </p:cNvPr>
          <p:cNvSpPr>
            <a:spLocks noChangeArrowheads="1"/>
          </p:cNvSpPr>
          <p:nvPr/>
        </p:nvSpPr>
        <p:spPr bwMode="auto">
          <a:xfrm>
            <a:off x="655637" y="3894138"/>
            <a:ext cx="30462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s-ES" sz="1800" b="1" dirty="0">
                <a:solidFill>
                  <a:schemeClr val="bg1"/>
                </a:solidFill>
                <a:latin typeface="Helvetica-Light"/>
              </a:rPr>
              <a:t>www.pasiona.com</a:t>
            </a:r>
          </a:p>
        </p:txBody>
      </p:sp>
      <p:pic>
        <p:nvPicPr>
          <p:cNvPr id="6" name="Picture 4" descr="C:\Users\Disseny\Desktop\PASIONA\PASIONA\Fotos d'arxiu directius pasiona\fotografies directius\logo pasiona negati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1135062"/>
            <a:ext cx="3561729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14 Rectángulo"/>
          <p:cNvSpPr>
            <a:spLocks noChangeArrowheads="1"/>
          </p:cNvSpPr>
          <p:nvPr/>
        </p:nvSpPr>
        <p:spPr bwMode="auto">
          <a:xfrm>
            <a:off x="655637" y="4640321"/>
            <a:ext cx="30462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s-ES" sz="1800" dirty="0">
                <a:solidFill>
                  <a:schemeClr val="bg1"/>
                </a:solidFill>
                <a:latin typeface="Helvetica-Light"/>
              </a:rPr>
              <a:t>(+34) 669 333 333</a:t>
            </a:r>
          </a:p>
        </p:txBody>
      </p:sp>
      <p:pic>
        <p:nvPicPr>
          <p:cNvPr id="8" name="Picture 3" descr="C:\Users\Disseny\Desktop\youtube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318" y="3154225"/>
            <a:ext cx="605489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:\Users\Disseny\Desktop\facebook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85" y="3164265"/>
            <a:ext cx="608502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Disseny\Desktop\PASIONA\PASIONA\PPT\3.taller\16-9\imatges suport\xarxes socials\Sin título-1.pn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70" y="3151214"/>
            <a:ext cx="617536" cy="6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4 Rectángulo">
            <a:hlinkClick r:id="rId10"/>
          </p:cNvPr>
          <p:cNvSpPr>
            <a:spLocks noChangeArrowheads="1"/>
          </p:cNvSpPr>
          <p:nvPr/>
        </p:nvSpPr>
        <p:spPr bwMode="auto">
          <a:xfrm>
            <a:off x="655637" y="4317156"/>
            <a:ext cx="30462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  <a:spcBef>
                <a:spcPct val="0"/>
              </a:spcBef>
              <a:buFontTx/>
              <a:buNone/>
            </a:pPr>
            <a:r>
              <a:rPr lang="es-ES" sz="1800" dirty="0">
                <a:solidFill>
                  <a:schemeClr val="bg1"/>
                </a:solidFill>
                <a:latin typeface="Helvetica-Light"/>
              </a:rPr>
              <a:t>info@pasiona.com</a:t>
            </a:r>
          </a:p>
        </p:txBody>
      </p:sp>
      <p:pic>
        <p:nvPicPr>
          <p:cNvPr id="12" name="Picture 2" descr="C:\Users\Disseny\Desktop\PASIONA\PASIONA\PPT\3.taller\16-9\imatges suport\xarxes socials\twitter.png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1" y="3155242"/>
            <a:ext cx="608502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ángulo 15"/>
          <p:cNvSpPr>
            <a:spLocks noChangeArrowheads="1"/>
          </p:cNvSpPr>
          <p:nvPr/>
        </p:nvSpPr>
        <p:spPr bwMode="auto">
          <a:xfrm>
            <a:off x="655637" y="5005610"/>
            <a:ext cx="19606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@pasiona</a:t>
            </a:r>
          </a:p>
        </p:txBody>
      </p:sp>
      <p:pic>
        <p:nvPicPr>
          <p:cNvPr id="14" name="Picture 2" descr="C:\Users\Disseny\Desktop\portada ppt corporativa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11963" b="1382"/>
          <a:stretch>
            <a:fillRect/>
          </a:stretch>
        </p:blipFill>
        <p:spPr bwMode="auto">
          <a:xfrm>
            <a:off x="4250593" y="-7386"/>
            <a:ext cx="8173388" cy="699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4221121" y="5173662"/>
            <a:ext cx="8173388" cy="1820863"/>
          </a:xfrm>
          <a:prstGeom prst="rect">
            <a:avLst/>
          </a:prstGeom>
          <a:solidFill>
            <a:schemeClr val="bg1">
              <a:lumMod val="65000"/>
              <a:alpha val="62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6" name="4 Rectángulo">
            <a:hlinkClick r:id="rId14"/>
          </p:cNvPr>
          <p:cNvSpPr>
            <a:spLocks noChangeArrowheads="1"/>
          </p:cNvSpPr>
          <p:nvPr/>
        </p:nvSpPr>
        <p:spPr bwMode="auto">
          <a:xfrm>
            <a:off x="4473177" y="5630862"/>
            <a:ext cx="273830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Barcelona</a:t>
            </a:r>
          </a:p>
          <a:p>
            <a:pPr eaLnBrk="1" hangingPunct="1">
              <a:lnSpc>
                <a:spcPts val="1800"/>
              </a:lnSpc>
              <a:spcBef>
                <a:spcPct val="0"/>
              </a:spcBef>
              <a:buFontTx/>
              <a:buNone/>
            </a:pPr>
            <a:r>
              <a:rPr lang="es-ES" sz="1400" dirty="0" err="1">
                <a:solidFill>
                  <a:schemeClr val="bg1"/>
                </a:solidFill>
                <a:latin typeface="Helvetica-Light"/>
              </a:rPr>
              <a:t>Pujades</a:t>
            </a:r>
            <a:r>
              <a:rPr lang="es-ES" sz="1400" dirty="0">
                <a:solidFill>
                  <a:schemeClr val="bg1"/>
                </a:solidFill>
                <a:latin typeface="Helvetica-Light"/>
              </a:rPr>
              <a:t> 350, 10ª planta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08019 · Barcelona</a:t>
            </a:r>
          </a:p>
        </p:txBody>
      </p:sp>
      <p:sp>
        <p:nvSpPr>
          <p:cNvPr id="20" name="13 Rectángulo">
            <a:hlinkClick r:id="rId15"/>
          </p:cNvPr>
          <p:cNvSpPr>
            <a:spLocks noChangeArrowheads="1"/>
          </p:cNvSpPr>
          <p:nvPr/>
        </p:nvSpPr>
        <p:spPr bwMode="auto">
          <a:xfrm>
            <a:off x="6497109" y="5633485"/>
            <a:ext cx="2286000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Bilbao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Gran Vía 19-21, 2ª planta 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48008 · Bilbao</a:t>
            </a:r>
          </a:p>
        </p:txBody>
      </p:sp>
      <p:sp>
        <p:nvSpPr>
          <p:cNvPr id="21" name="13 Rectángulo">
            <a:hlinkClick r:id="rId16"/>
          </p:cNvPr>
          <p:cNvSpPr>
            <a:spLocks noChangeArrowheads="1"/>
          </p:cNvSpPr>
          <p:nvPr/>
        </p:nvSpPr>
        <p:spPr bwMode="auto">
          <a:xfrm>
            <a:off x="8676923" y="5630862"/>
            <a:ext cx="1386918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Madrid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Pinar 5, 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28006 · Madrid</a:t>
            </a:r>
          </a:p>
        </p:txBody>
      </p:sp>
      <p:sp>
        <p:nvSpPr>
          <p:cNvPr id="22" name="14 Rectángulo">
            <a:hlinkClick r:id="rId17"/>
          </p:cNvPr>
          <p:cNvSpPr>
            <a:spLocks noChangeArrowheads="1"/>
          </p:cNvSpPr>
          <p:nvPr/>
        </p:nvSpPr>
        <p:spPr bwMode="auto">
          <a:xfrm>
            <a:off x="10093313" y="5630862"/>
            <a:ext cx="2260234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Londres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1 Northumberland </a:t>
            </a:r>
            <a:r>
              <a:rPr lang="es-ES" sz="1400" dirty="0" err="1">
                <a:solidFill>
                  <a:schemeClr val="bg1"/>
                </a:solidFill>
                <a:latin typeface="Helvetica-Light"/>
              </a:rPr>
              <a:t>Avenue</a:t>
            </a:r>
            <a:r>
              <a:rPr lang="es-ES" sz="1400" dirty="0">
                <a:solidFill>
                  <a:schemeClr val="bg1"/>
                </a:solidFill>
                <a:latin typeface="Helvetica-Light"/>
              </a:rPr>
              <a:t/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London · WC2N  5BW</a:t>
            </a:r>
          </a:p>
        </p:txBody>
      </p:sp>
    </p:spTree>
    <p:extLst>
      <p:ext uri="{BB962C8B-B14F-4D97-AF65-F5344CB8AC3E}">
        <p14:creationId xmlns:p14="http://schemas.microsoft.com/office/powerpoint/2010/main" val="2102976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7037" y="1212850"/>
            <a:ext cx="7924802" cy="627864"/>
          </a:xfrm>
        </p:spPr>
        <p:txBody>
          <a:bodyPr/>
          <a:lstStyle/>
          <a:p>
            <a:r>
              <a:rPr lang="es-ES" sz="3200" dirty="0" smtClean="0"/>
              <a:t>Senior </a:t>
            </a:r>
            <a:r>
              <a:rPr lang="es-ES" sz="3200" dirty="0" err="1" smtClean="0"/>
              <a:t>Consultant</a:t>
            </a:r>
            <a:r>
              <a:rPr lang="es-ES" sz="3200" dirty="0" smtClean="0"/>
              <a:t> – Windows Development</a:t>
            </a:r>
            <a:endParaRPr lang="es-E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Martin Vega</a:t>
            </a:r>
            <a:endParaRPr lang="es-ES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" b="2083"/>
          <a:stretch>
            <a:fillRect/>
          </a:stretch>
        </p:blipFill>
        <p:spPr/>
      </p:pic>
      <p:sp>
        <p:nvSpPr>
          <p:cNvPr id="8" name="2 Rectángulo"/>
          <p:cNvSpPr/>
          <p:nvPr/>
        </p:nvSpPr>
        <p:spPr>
          <a:xfrm>
            <a:off x="8061889" y="2199898"/>
            <a:ext cx="3622386" cy="1686895"/>
          </a:xfrm>
          <a:prstGeom prst="rect">
            <a:avLst/>
          </a:prstGeom>
          <a:solidFill>
            <a:srgbClr val="90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9" name="Picture 4" descr="C:\Users\Disseny\Desktop\PASIONA\[T]echdencias\imatge gràfica\logotip [T]echdencias_hortiz_blanc-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837" y="2795952"/>
            <a:ext cx="2914561" cy="54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503" y="2199898"/>
            <a:ext cx="3622386" cy="169183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5705992"/>
            <a:ext cx="1180457" cy="959122"/>
          </a:xfrm>
          <a:prstGeom prst="rect">
            <a:avLst/>
          </a:prstGeom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1531294" y="5859462"/>
            <a:ext cx="3429000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3600" b="1" dirty="0" smtClean="0">
                <a:latin typeface="+mn-lt"/>
              </a:rPr>
              <a:t>@</a:t>
            </a:r>
            <a:r>
              <a:rPr lang="es-ES" sz="3600" b="1" dirty="0" err="1" smtClean="0">
                <a:latin typeface="+mn-lt"/>
              </a:rPr>
              <a:t>mvegaca</a:t>
            </a:r>
            <a:endParaRPr lang="es-ES" sz="3600" b="1" dirty="0">
              <a:latin typeface="+mn-l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037" y="4554419"/>
            <a:ext cx="3223567" cy="6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8237" y="1058862"/>
            <a:ext cx="5714935" cy="4038600"/>
          </a:xfrm>
        </p:spPr>
        <p:txBody>
          <a:bodyPr/>
          <a:lstStyle/>
          <a:p>
            <a:r>
              <a:rPr lang="es-ES" dirty="0">
                <a:latin typeface="+mn-lt"/>
              </a:rPr>
              <a:t>Microsoft</a:t>
            </a:r>
            <a:br>
              <a:rPr lang="es-ES" dirty="0">
                <a:latin typeface="+mn-lt"/>
              </a:rPr>
            </a:br>
            <a:r>
              <a:rPr lang="es-ES" dirty="0">
                <a:latin typeface="+mn-lt"/>
              </a:rPr>
              <a:t>Windows App Studio</a:t>
            </a:r>
            <a:r>
              <a:rPr lang="es-ES" dirty="0"/>
              <a:t/>
            </a:r>
            <a:br>
              <a:rPr lang="es-ES" dirty="0"/>
            </a:b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Apps para Windows 10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" y="906462"/>
            <a:ext cx="5531425" cy="4011910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1308161" y="5630862"/>
            <a:ext cx="10244011" cy="6858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u="sng" dirty="0" smtClean="0">
                <a:latin typeface="+mn-lt"/>
              </a:rPr>
              <a:t>http://appstudio.windows.com</a:t>
            </a:r>
            <a:endParaRPr lang="es-ES" u="sng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56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Categorías de Apps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59" y="2673477"/>
            <a:ext cx="1157330" cy="1157330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02" y="1419727"/>
            <a:ext cx="1216016" cy="1216016"/>
          </a:xfrm>
          <a:prstGeom prst="rect">
            <a:avLst/>
          </a:prstGeom>
        </p:spPr>
      </p:pic>
      <p:pic>
        <p:nvPicPr>
          <p:cNvPr id="6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69" y="3847777"/>
            <a:ext cx="1157331" cy="1157331"/>
          </a:xfrm>
          <a:prstGeom prst="rect">
            <a:avLst/>
          </a:prstGeom>
        </p:spPr>
      </p:pic>
      <p:pic>
        <p:nvPicPr>
          <p:cNvPr id="7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70" y="5029837"/>
            <a:ext cx="1157329" cy="1157329"/>
          </a:xfrm>
          <a:prstGeom prst="rect">
            <a:avLst/>
          </a:prstGeom>
        </p:spPr>
      </p:pic>
      <p:pic>
        <p:nvPicPr>
          <p:cNvPr id="8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54" y="4962055"/>
            <a:ext cx="1157329" cy="1157329"/>
          </a:xfrm>
          <a:prstGeom prst="rect">
            <a:avLst/>
          </a:prstGeom>
        </p:spPr>
      </p:pic>
      <p:pic>
        <p:nvPicPr>
          <p:cNvPr id="9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54" y="3771577"/>
            <a:ext cx="1157330" cy="1157330"/>
          </a:xfrm>
          <a:prstGeom prst="rect">
            <a:avLst/>
          </a:prstGeom>
        </p:spPr>
      </p:pic>
      <p:pic>
        <p:nvPicPr>
          <p:cNvPr id="10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80" y="1409377"/>
            <a:ext cx="1116683" cy="1116683"/>
          </a:xfrm>
          <a:prstGeom prst="rect">
            <a:avLst/>
          </a:prstGeom>
        </p:spPr>
      </p:pic>
      <p:pic>
        <p:nvPicPr>
          <p:cNvPr id="11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7" y="2582862"/>
            <a:ext cx="1130633" cy="1130633"/>
          </a:xfrm>
          <a:prstGeom prst="rect">
            <a:avLst/>
          </a:prstGeom>
        </p:spPr>
      </p:pic>
      <p:sp>
        <p:nvSpPr>
          <p:cNvPr id="13" name="Freeform 3"/>
          <p:cNvSpPr/>
          <p:nvPr/>
        </p:nvSpPr>
        <p:spPr>
          <a:xfrm>
            <a:off x="10935253" y="1690688"/>
            <a:ext cx="1172894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Social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4" name="Freeform 4"/>
          <p:cNvSpPr/>
          <p:nvPr/>
        </p:nvSpPr>
        <p:spPr>
          <a:xfrm>
            <a:off x="4008122" y="3959492"/>
            <a:ext cx="2561278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Herramientas y productividad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5" name="Freeform 5"/>
          <p:cNvSpPr/>
          <p:nvPr/>
        </p:nvSpPr>
        <p:spPr>
          <a:xfrm>
            <a:off x="8274234" y="3880280"/>
            <a:ext cx="2648757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Información y promoción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6" name="Freeform 13"/>
          <p:cNvSpPr/>
          <p:nvPr/>
        </p:nvSpPr>
        <p:spPr>
          <a:xfrm>
            <a:off x="2636837" y="1494831"/>
            <a:ext cx="1317910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lvl="0" algn="ctr" defTabSz="1644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kern="1200" dirty="0" smtClean="0">
                <a:solidFill>
                  <a:schemeClr val="tx1"/>
                </a:solidFill>
              </a:rPr>
              <a:t>Juegos</a:t>
            </a:r>
            <a:endParaRPr lang="es-ES" sz="2300" kern="1200" dirty="0">
              <a:solidFill>
                <a:schemeClr val="tx1"/>
              </a:solidFill>
            </a:endParaRPr>
          </a:p>
        </p:txBody>
      </p:sp>
      <p:sp>
        <p:nvSpPr>
          <p:cNvPr id="17" name="Freeform 15"/>
          <p:cNvSpPr/>
          <p:nvPr/>
        </p:nvSpPr>
        <p:spPr>
          <a:xfrm>
            <a:off x="6569400" y="1522007"/>
            <a:ext cx="2643147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Entretenimiento</a:t>
            </a:r>
            <a:endParaRPr lang="es-ES" sz="2300" dirty="0">
              <a:solidFill>
                <a:schemeClr val="tx1"/>
              </a:solidFill>
            </a:endParaRPr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564" y="2509395"/>
            <a:ext cx="1321412" cy="1321412"/>
          </a:xfrm>
          <a:prstGeom prst="rect">
            <a:avLst/>
          </a:prstGeom>
        </p:spPr>
      </p:pic>
      <p:pic>
        <p:nvPicPr>
          <p:cNvPr id="19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505" y="1165960"/>
            <a:ext cx="1520723" cy="152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65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Información y Promoción </a:t>
            </a:r>
          </a:p>
        </p:txBody>
      </p:sp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838" y="1654131"/>
            <a:ext cx="1157329" cy="1157329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7" y="1654130"/>
            <a:ext cx="1157330" cy="1157330"/>
          </a:xfrm>
          <a:prstGeom prst="rect">
            <a:avLst/>
          </a:prstGeom>
        </p:spPr>
      </p:pic>
      <p:pic>
        <p:nvPicPr>
          <p:cNvPr id="20" name="Picture 10" descr="C:\Users\Dave\Desktop\dd0a19ea-1977-4051-a173-dbbfa39f18b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754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Dave\Desktop\d0d05c72-933b-4d1a-b4e1-bdad90562aa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654130"/>
            <a:ext cx="1157329" cy="11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Dave\Desktop\2a4a97e6-d15c-4149-a3a1-f115e46207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037" y="1654131"/>
            <a:ext cx="1157331" cy="115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C:\Users\Dave\Desktop\546ad6ad-0048-4603-b325-44a76ac2cb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7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3" descr="C:\Users\Dave\Desktop\85bad3b3-6c68-425e-8a90-7d7f8aa55bd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66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C:\Users\Dave\Desktop\781772b6-f6ac-461c-a506-3d9c819b72c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724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 11"/>
          <p:cNvSpPr/>
          <p:nvPr/>
        </p:nvSpPr>
        <p:spPr>
          <a:xfrm>
            <a:off x="917615" y="2887662"/>
            <a:ext cx="1395373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Macy’s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7" name="Freeform 12"/>
          <p:cNvSpPr/>
          <p:nvPr/>
        </p:nvSpPr>
        <p:spPr>
          <a:xfrm>
            <a:off x="3193081" y="2887662"/>
            <a:ext cx="1546017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NY Times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8" name="Freeform 13"/>
          <p:cNvSpPr/>
          <p:nvPr/>
        </p:nvSpPr>
        <p:spPr>
          <a:xfrm>
            <a:off x="10104436" y="2887662"/>
            <a:ext cx="1614531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err="1" smtClean="0">
                <a:solidFill>
                  <a:schemeClr val="tx1"/>
                </a:solidFill>
              </a:rPr>
              <a:t>Engadget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9" name="Freeform 14"/>
          <p:cNvSpPr/>
          <p:nvPr/>
        </p:nvSpPr>
        <p:spPr>
          <a:xfrm>
            <a:off x="10029218" y="53260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PGA Tour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0" name="Freeform 15"/>
          <p:cNvSpPr/>
          <p:nvPr/>
        </p:nvSpPr>
        <p:spPr>
          <a:xfrm>
            <a:off x="777101" y="53260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All Recipes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1" name="Freeform 16"/>
          <p:cNvSpPr/>
          <p:nvPr/>
        </p:nvSpPr>
        <p:spPr>
          <a:xfrm>
            <a:off x="5263305" y="5487155"/>
            <a:ext cx="18716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Arsenal Blog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2" name="Freeform 17"/>
          <p:cNvSpPr/>
          <p:nvPr/>
        </p:nvSpPr>
        <p:spPr>
          <a:xfrm>
            <a:off x="2897335" y="5403361"/>
            <a:ext cx="2137508" cy="53230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Men’s Health Workouts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3" name="Freeform 18"/>
          <p:cNvSpPr/>
          <p:nvPr/>
        </p:nvSpPr>
        <p:spPr>
          <a:xfrm>
            <a:off x="7716187" y="2887662"/>
            <a:ext cx="1931049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Yelp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4" name="Freeform 19"/>
          <p:cNvSpPr/>
          <p:nvPr/>
        </p:nvSpPr>
        <p:spPr>
          <a:xfrm>
            <a:off x="7727990" y="5403361"/>
            <a:ext cx="1719222" cy="532300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Las Vegas Guide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5" name="Freeform 20"/>
          <p:cNvSpPr/>
          <p:nvPr/>
        </p:nvSpPr>
        <p:spPr>
          <a:xfrm>
            <a:off x="5403891" y="28876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CNN</a:t>
            </a:r>
            <a:endParaRPr lang="en-US" sz="2300" dirty="0">
              <a:solidFill>
                <a:schemeClr val="tx1"/>
              </a:solidFill>
            </a:endParaRPr>
          </a:p>
        </p:txBody>
      </p:sp>
      <p:pic>
        <p:nvPicPr>
          <p:cNvPr id="36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546" y="4080514"/>
            <a:ext cx="1150298" cy="1150298"/>
          </a:xfrm>
          <a:prstGeom prst="rect">
            <a:avLst/>
          </a:prstGeom>
        </p:spPr>
      </p:pic>
      <p:pic>
        <p:nvPicPr>
          <p:cNvPr id="37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549" y="1620158"/>
            <a:ext cx="1124117" cy="112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6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5072158"/>
          </a:xfrm>
        </p:spPr>
        <p:txBody>
          <a:bodyPr/>
          <a:lstStyle/>
          <a:p>
            <a:r>
              <a:rPr lang="es-ES" dirty="0" smtClean="0"/>
              <a:t>Desarrollo </a:t>
            </a:r>
            <a:r>
              <a:rPr lang="es-ES" dirty="0"/>
              <a:t>de Apps basado en web</a:t>
            </a:r>
          </a:p>
          <a:p>
            <a:pPr lvl="1"/>
            <a:endParaRPr lang="es-ES" dirty="0"/>
          </a:p>
          <a:p>
            <a:r>
              <a:rPr lang="es-ES" dirty="0"/>
              <a:t>Muy útil para Apps de Información y Promoción</a:t>
            </a:r>
          </a:p>
          <a:p>
            <a:pPr lvl="1"/>
            <a:endParaRPr lang="es-ES" dirty="0"/>
          </a:p>
          <a:p>
            <a:r>
              <a:rPr lang="es-ES" dirty="0"/>
              <a:t>Para la plataforma Windows</a:t>
            </a:r>
          </a:p>
          <a:p>
            <a:pPr lvl="1"/>
            <a:endParaRPr lang="es-ES" dirty="0"/>
          </a:p>
          <a:p>
            <a:r>
              <a:rPr lang="es-ES" dirty="0"/>
              <a:t>Usa, comparte o publica en el Store</a:t>
            </a:r>
          </a:p>
          <a:p>
            <a:endParaRPr lang="es-E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s-ES" dirty="0"/>
              <a:t>Extiende o mejora tus las apps con código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Windows App Studio?</a:t>
            </a:r>
          </a:p>
        </p:txBody>
      </p:sp>
    </p:spTree>
    <p:extLst>
      <p:ext uri="{BB962C8B-B14F-4D97-AF65-F5344CB8AC3E}">
        <p14:creationId xmlns:p14="http://schemas.microsoft.com/office/powerpoint/2010/main" val="1470149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5182957"/>
          </a:xfrm>
        </p:spPr>
        <p:txBody>
          <a:bodyPr/>
          <a:lstStyle/>
          <a:p>
            <a:r>
              <a:rPr lang="es-ES" dirty="0"/>
              <a:t>Windows App Studio es una herramienta online, gratis y fácil que permite convertir tus ideas en Apps para Windows</a:t>
            </a:r>
          </a:p>
          <a:p>
            <a:endParaRPr lang="es-ES" sz="1400" dirty="0" smtClean="0"/>
          </a:p>
          <a:p>
            <a:endParaRPr lang="es-ES" sz="1400" dirty="0"/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Nuevos usuarios 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pueden crear aplicaciones de calidad siguiendo los principios de diseño de Microsoft de manera sencilla y publicarlas al Store</a:t>
            </a:r>
            <a:r>
              <a:rPr lang="es-ES" sz="20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.</a:t>
            </a:r>
          </a:p>
          <a:p>
            <a:endParaRPr lang="es-E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Nuevos desarrolladores y entusiastas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pueden iniciarse en el desarrollo de Apps para Windows y continuar con Visual </a:t>
            </a:r>
            <a:r>
              <a:rPr lang="es-ES" sz="20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Studio</a:t>
            </a:r>
          </a:p>
          <a:p>
            <a:endParaRPr lang="es-ES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Desarrolladores con experiencia 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pueden implementar prototipos rápidamente y modificarlos con Visual Studio para incrementar su velocidad de desarrollo.</a:t>
            </a:r>
            <a:endParaRPr lang="en-U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Principios de </a:t>
            </a:r>
            <a:r>
              <a:rPr lang="es-ES" dirty="0"/>
              <a:t>Windows App </a:t>
            </a:r>
            <a:r>
              <a:rPr lang="es-ES" dirty="0" smtClean="0"/>
              <a:t>Studio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2663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2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34738ad0b6b5902ee2454a3627babcfe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f4e89f4546bf2798c577ef7cbcf9d5ea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schemas.microsoft.com/office/2006/metadata/properties"/>
    <ds:schemaRef ds:uri="ed015050-a57a-4d39-9cd8-b09b64473eb7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2b2dfeed-2da1-4ef4-b600-f5543001ef98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2E611159-C1FA-4FBC-B547-FA126823C3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1382</TotalTime>
  <Words>316</Words>
  <Application>Microsoft Office PowerPoint</Application>
  <PresentationFormat>Personalizado</PresentationFormat>
  <Paragraphs>81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Arial</vt:lpstr>
      <vt:lpstr>Avenir LT Pro 45 Book</vt:lpstr>
      <vt:lpstr>Consolas</vt:lpstr>
      <vt:lpstr>Helvetica-Light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Presentación de PowerPoint</vt:lpstr>
      <vt:lpstr>Microsoft Windows App Studio: Apps para Windows 10</vt:lpstr>
      <vt:lpstr>Presentación de PowerPoint</vt:lpstr>
      <vt:lpstr>Martin Vega</vt:lpstr>
      <vt:lpstr>Microsoft Windows App Studio Apps para Windows 10</vt:lpstr>
      <vt:lpstr>Categorías de Apps</vt:lpstr>
      <vt:lpstr>Información y Promoción </vt:lpstr>
      <vt:lpstr>¿Qué es Windows App Studio?</vt:lpstr>
      <vt:lpstr>Principios de Windows App Studio</vt:lpstr>
      <vt:lpstr>DotNet Spain Conference App</vt:lpstr>
      <vt:lpstr>DEMO Parte 1  Web</vt:lpstr>
      <vt:lpstr>DEMO Parte 2  Visual Studio</vt:lpstr>
      <vt:lpstr>Extender y Reutilizar</vt:lpstr>
      <vt:lpstr>Section name</vt:lpstr>
      <vt:lpstr>Recursos  Código y presentación https://github.com/mvegaca/EventsCode Windows App Studio http://appstudio.windows.com Librerías NuGet http://www.nuget.org/profiles/wasteam/   GitHub https://github.com/wasteam/   https://github.com/wasteam/Hel10WorldApp/    </vt:lpstr>
      <vt:lpstr>Presentación de PowerPoint</vt:lpstr>
      <vt:lpstr>Presentación de PowerPoint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Martin Vega Caballero</cp:lastModifiedBy>
  <cp:revision>79</cp:revision>
  <dcterms:created xsi:type="dcterms:W3CDTF">2015-04-07T19:39:07Z</dcterms:created>
  <dcterms:modified xsi:type="dcterms:W3CDTF">2016-02-07T17:06:38Z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  <property fmtid="{D5CDD505-2E9C-101B-9397-08002B2CF9AE}" pid="16" name="Tfs.LastKnownPath">
    <vt:lpwstr>https://d.docs.live.net/f7df444388f927fd/Formación/DotNetSpainConference2016/Microsoft%20Windows%20App%20Studio%20Apps%20para%20Windows%2010.pptx</vt:lpwstr>
  </property>
</Properties>
</file>